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07" r:id="rId2"/>
    <p:sldId id="257" r:id="rId3"/>
    <p:sldId id="308" r:id="rId4"/>
    <p:sldId id="309" r:id="rId5"/>
    <p:sldId id="310" r:id="rId6"/>
    <p:sldId id="311" r:id="rId7"/>
    <p:sldId id="316" r:id="rId8"/>
    <p:sldId id="313" r:id="rId9"/>
    <p:sldId id="314" r:id="rId10"/>
    <p:sldId id="315" r:id="rId11"/>
    <p:sldId id="317" r:id="rId12"/>
    <p:sldId id="322" r:id="rId13"/>
    <p:sldId id="318" r:id="rId14"/>
    <p:sldId id="323" r:id="rId15"/>
    <p:sldId id="319" r:id="rId16"/>
    <p:sldId id="324" r:id="rId17"/>
    <p:sldId id="320" r:id="rId18"/>
    <p:sldId id="321" r:id="rId19"/>
    <p:sldId id="325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8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21"/>
    <p:restoredTop sz="94658"/>
  </p:normalViewPr>
  <p:slideViewPr>
    <p:cSldViewPr snapToGrid="0">
      <p:cViewPr varScale="1">
        <p:scale>
          <a:sx n="99" d="100"/>
          <a:sy n="99" d="100"/>
        </p:scale>
        <p:origin x="20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9474F-F4F4-1C49-B595-2C2418069F10}" type="datetimeFigureOut">
              <a:rPr lang="nl-NL" smtClean="0"/>
              <a:t>03-03-2026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84BF2-9089-D748-927A-9725F6EAD2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35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84BF2-9089-D748-927A-9725F6EAD2A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801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65924-303A-5766-B5C8-457D7F629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EA25DCA-CF96-B812-9079-895BB23C18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BB0EF6F-7541-9545-C396-B6AF5DE3B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73C75B-7B95-B10B-7662-50B270961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84BF2-9089-D748-927A-9725F6EAD2A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2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3F677-23B2-E1C2-21E1-97A783AD4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68B9FB1-2BE1-D6AE-11AA-F86F3B612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CF29FE7-8104-F5CE-0D82-C113924CC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DA4F982-78B4-CD80-A2E4-55D765FD8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84BF2-9089-D748-927A-9725F6EAD2AA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1144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A61E1-1631-5998-4D40-67447DE52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D4D4CD2-B037-9C4A-6BD0-E686BA0915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57C3533-517D-627B-0E15-524F7D339B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AA789B-5709-96AA-6D44-FBFA54DBB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84BF2-9089-D748-927A-9725F6EAD2AA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2042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501B4-B656-189C-7BAC-F254D1E55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A6146B9-3C0B-E362-2A0B-AB329926A6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408546B-089B-B65F-DD37-77BCB7D54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30434F-E3A2-9170-E4B9-EF0C049B3D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84BF2-9089-D748-927A-9725F6EAD2AA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581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E71A3-AF47-3BA3-1D44-5B3468438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BE3EE00-8640-D3E6-688B-109B031F95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37027DF-C400-A7F2-E4EE-F503902C7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CF2641-931E-F30E-4D2D-8154464EE2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84BF2-9089-D748-927A-9725F6EAD2AA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867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550C3-4CA3-81A7-36F2-9F9EBC0EA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1FC9550-4712-C43E-210D-43879640BE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53F2565-53A2-7C00-2EF8-900C220B6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FBF14E-B1D8-E56A-3DFD-7266B8462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84BF2-9089-D748-927A-9725F6EAD2AA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855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C7755-D942-4C2D-A857-DAB126BDF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60A7227-256A-9F81-046E-AAF33EF342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DCD1402-9254-D52D-790C-4DF4C9CBE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5446CA4-A059-8873-ED06-BE1970D3D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84BF2-9089-D748-927A-9725F6EAD2AA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28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BBBB0-3D2D-9530-8E59-71B24D03D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A5AABE1-6706-CD1E-73F1-3DCD52770E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63AD6B0-F8F4-DBFC-D7EB-11B946A27F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03762A-E4FE-2D70-0322-F3048849F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84BF2-9089-D748-927A-9725F6EAD2A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7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4B19D-9F62-3A2F-0D1D-942612E43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BEF35F6-4156-07DA-9679-DB495215E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D3990FA-8330-D377-E10B-BF20F8F4F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641999-CA99-7AD3-5878-B943595BF5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84BF2-9089-D748-927A-9725F6EAD2A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49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AEEB1-D8A9-AC26-5509-ECE480AE9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8E88F9E-7631-8FA8-2C81-8125B16D3D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4AC723D-B7C5-0777-74B3-26ED49F0A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D7BC6C-1FD8-4A36-E22F-72522A10D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84BF2-9089-D748-927A-9725F6EAD2A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258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2E346-1C1A-C3A1-8757-148194400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97A9CCC-B29E-FD03-B913-7DE1D6EFB4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5278A18-7A4F-F225-5085-DBC8DF498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D2EC9F-B99E-76AD-A880-CB025F0FF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84BF2-9089-D748-927A-9725F6EAD2A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549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F2923-6807-3536-CCFB-7C201FE18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9065EA7-C4DD-79E0-A59E-D019B4F2E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127F946-F79B-5C58-698B-023C7FCC4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913CEB2-22F6-0641-94B9-57CCF6C43C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84BF2-9089-D748-927A-9725F6EAD2A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500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0901A-D789-758E-B6C2-2DAAD3D16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4D162C9-6004-D16F-DEF1-23CEDB1C7B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EEE3EC9-B721-A9E5-C21C-7A3B7BC8B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521E3D-0285-A4BD-6F60-382058FE8D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84BF2-9089-D748-927A-9725F6EAD2A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43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2E7B9-698E-1E6F-9962-085E32F7E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2764720-9D62-00C8-4E78-759727CE88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FD99AFC-AF3A-AE16-5C49-2227BA1A8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D59505-084E-42F1-7438-3474B6A34C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84BF2-9089-D748-927A-9725F6EAD2A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389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3E011-9D74-DC3D-7DE3-A872F67F4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09FA3CE-BE14-E8FE-AA74-2689205474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EAE580B-21CA-098D-26FB-36CB04066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A70713-3779-BA48-611C-42E2FF3E9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84BF2-9089-D748-927A-9725F6EAD2A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47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CCB9C-62BC-040E-A01F-AD69F6903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51229D8-A38A-BEBE-E7B5-CE6AE108D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E7D13C-56B7-FFC9-EA2E-2E5B6DF7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9A12-B629-C54F-A88D-E2DDEDDF73FB}" type="datetimeFigureOut">
              <a:rPr lang="nl-NL" smtClean="0"/>
              <a:t>03-03-2026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CAFA4C-565A-3FC3-B784-A5151212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84F150-1DF0-5AA8-8428-2ED2D256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BD7-0235-2149-BCF0-C62163976A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90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54A61-A4A8-53E1-6F1F-FCE73FB1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A09C27F-AC61-4474-64CE-143C0845B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D3E83E-E6F3-28A1-68A9-5D21453D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9A12-B629-C54F-A88D-E2DDEDDF73FB}" type="datetimeFigureOut">
              <a:rPr lang="nl-NL" smtClean="0"/>
              <a:t>03-03-2026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96BB33-A02D-3460-0B33-A3639DBD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29D131-7C20-C697-1E8E-F7C6F076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BD7-0235-2149-BCF0-C62163976A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20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7593F7E-7A8B-7BA4-6F07-41ACF862E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DD7BB66-F2FE-74E4-9C5D-B14543828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D797BA-0CDA-6A0C-9E7F-A3FDD805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9A12-B629-C54F-A88D-E2DDEDDF73FB}" type="datetimeFigureOut">
              <a:rPr lang="nl-NL" smtClean="0"/>
              <a:t>03-03-2026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8B2715-1428-F736-261E-F8301724F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FB41FF-7D08-7768-A08F-1BE5DC69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BD7-0235-2149-BCF0-C62163976A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61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4D83D-4833-9675-AEE1-12A7E80EE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9C282E-923D-4BB3-8205-E1D21C86D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2C5696-4CA4-9C64-BCC6-8D2FA7CA0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9A12-B629-C54F-A88D-E2DDEDDF73FB}" type="datetimeFigureOut">
              <a:rPr lang="nl-NL" smtClean="0"/>
              <a:t>03-03-2026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0A8956-2121-2985-D5F6-88AFBC53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95E839-E039-4CF4-5702-A9670979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BD7-0235-2149-BCF0-C62163976A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412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DDAA1-41F3-BFB5-EBEE-F88412BF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684E0E-1BE8-BE8B-452F-B4BDC20F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869C11-BD9C-5688-A02B-249BD73E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9A12-B629-C54F-A88D-E2DDEDDF73FB}" type="datetimeFigureOut">
              <a:rPr lang="nl-NL" smtClean="0"/>
              <a:t>03-03-2026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AA2870-C764-E673-E14C-E8A2B43D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315009-5555-59E1-9466-207C560D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BD7-0235-2149-BCF0-C62163976A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05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A6EA9-81AE-14D2-3FF7-CB35555A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5B556-86DA-344C-AE37-997917A04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AD0D802-655B-8C6F-BB3A-EB3778A8E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A9AF38-0BDF-B711-584E-46EBE12CB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9A12-B629-C54F-A88D-E2DDEDDF73FB}" type="datetimeFigureOut">
              <a:rPr lang="nl-NL" smtClean="0"/>
              <a:t>03-03-2026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A84D2A5-78C0-49E6-9274-DE2F34B22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D8B8217-4101-BEAD-3AEE-F6A4FAD2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BD7-0235-2149-BCF0-C62163976A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963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613AEE-6279-BB68-9D83-0600B7A4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EA320E-C999-318E-98FB-697B2DEDD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593FAE-E09F-5E55-E7D9-5DB18A64D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296BB30-DD8F-6F35-5DB0-4D12BA546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B4A197F-A181-6B95-0463-A0E4E2C09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F5B3DEC-79E1-368E-1D5A-F13B783AC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9A12-B629-C54F-A88D-E2DDEDDF73FB}" type="datetimeFigureOut">
              <a:rPr lang="nl-NL" smtClean="0"/>
              <a:t>03-03-2026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8FF6578-6E6B-D57F-BE5A-52DFBA5BA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F6E33D6-B6B6-018C-E087-0F9D9CAF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BD7-0235-2149-BCF0-C62163976A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478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3A2D9-D630-A236-6D6D-1571F8FC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77FF643-9309-4CC9-94B7-032EE022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9A12-B629-C54F-A88D-E2DDEDDF73FB}" type="datetimeFigureOut">
              <a:rPr lang="nl-NL" smtClean="0"/>
              <a:t>03-03-2026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20E1DE0-3959-26D7-800F-5B20B2781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FFA8B6B-54C8-B43E-055B-6B669FD7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BD7-0235-2149-BCF0-C62163976A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46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A632DB4-49AA-6695-9E8A-5D41113B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9A12-B629-C54F-A88D-E2DDEDDF73FB}" type="datetimeFigureOut">
              <a:rPr lang="nl-NL" smtClean="0"/>
              <a:t>03-03-2026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5163972-044A-F17E-745E-BF4AE2CC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446BE0-7AF4-93A1-FA89-5FA0DA441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BD7-0235-2149-BCF0-C62163976A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93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D576D-D3F3-CF55-87EA-92DF7CB82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4320C4-E164-E451-646E-685FDBDBF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908DD4-6C35-3A5E-EB5C-7215BB91E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AF1FCF-433D-59A8-DBF1-7C22D3422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9A12-B629-C54F-A88D-E2DDEDDF73FB}" type="datetimeFigureOut">
              <a:rPr lang="nl-NL" smtClean="0"/>
              <a:t>03-03-2026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89F43C-4BE8-21C7-54B7-AB42AD5F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144C1C-530F-F4FD-5E4C-C324F450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BD7-0235-2149-BCF0-C62163976A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52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CF39A-BB51-234C-4CC6-77F15871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A1A52D6-4DA4-6437-27A2-BC78E78CD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EFC9F7-2E0E-3C19-45EE-C8A6818B5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4796CB-1599-F417-055B-0EC4599F2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9A12-B629-C54F-A88D-E2DDEDDF73FB}" type="datetimeFigureOut">
              <a:rPr lang="nl-NL" smtClean="0"/>
              <a:t>03-03-2026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480ECD-39F2-D64D-DEE2-FEA0EAA9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9D7027-ACC7-6586-9BFB-340FB208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BD7-0235-2149-BCF0-C62163976A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45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2113D1F-9169-4F0B-291C-C0CE2C822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CAE5A9-DF96-6760-9CDB-F3E773BE5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D82870-5C86-AC91-05E2-64388D30A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D59A12-B629-C54F-A88D-E2DDEDDF73FB}" type="datetimeFigureOut">
              <a:rPr lang="nl-NL" smtClean="0"/>
              <a:t>03-03-2026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33E303-5104-34E9-DD6D-4297F6CEF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109340-1573-D9D6-5425-35642B13B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68ABD7-0235-2149-BCF0-C62163976A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649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18A9E-6F57-44DF-6305-74536C844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72DF6CF0-623B-A90E-EDC8-22FD51D09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444F0493-694B-0883-27EE-7A3850225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5A61614-3504-0939-43DA-47F77FA4D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symbool, logo, Graphics, Lettertype&#10;&#10;Door AI gegenereerde inhoud is mogelijk onjuist.">
            <a:extLst>
              <a:ext uri="{FF2B5EF4-FFF2-40B4-BE49-F238E27FC236}">
                <a16:creationId xmlns:a16="http://schemas.microsoft.com/office/drawing/2014/main" id="{EC613306-578D-7B8E-756E-D655C14DC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" y="718078"/>
            <a:ext cx="3998503" cy="399850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F283F75C-821D-24AE-62A1-9940C93FA0A2}"/>
              </a:ext>
            </a:extLst>
          </p:cNvPr>
          <p:cNvSpPr/>
          <p:nvPr/>
        </p:nvSpPr>
        <p:spPr>
          <a:xfrm>
            <a:off x="3864429" y="561598"/>
            <a:ext cx="8324523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nl-NL" sz="4400" b="1" cap="none" spc="0" dirty="0">
                <a:ln/>
                <a:solidFill>
                  <a:schemeClr val="accent4"/>
                </a:solidFill>
                <a:effectLst/>
              </a:rPr>
              <a:t>Van harte welkom op deze informatieavond met als thema:</a:t>
            </a:r>
            <a:br>
              <a:rPr lang="nl-NL" sz="4400" b="1" cap="none" spc="0" dirty="0">
                <a:ln/>
                <a:solidFill>
                  <a:schemeClr val="accent4"/>
                </a:solidFill>
                <a:effectLst/>
              </a:rPr>
            </a:br>
            <a:endParaRPr lang="nl-NL" sz="44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nl-NL" sz="4400" b="1" dirty="0">
                <a:ln/>
                <a:solidFill>
                  <a:schemeClr val="accent4"/>
                </a:solidFill>
              </a:rPr>
              <a:t>‘</a:t>
            </a:r>
            <a:r>
              <a:rPr lang="nl-NL" sz="4400" b="1" i="1" dirty="0">
                <a:ln/>
                <a:solidFill>
                  <a:schemeClr val="accent4"/>
                </a:solidFill>
              </a:rPr>
              <a:t>Hoe geven wij blinden en slechtzienden de mogelijkheid om volwaardig deel te nemen aan het kerkelijk leven?!</a:t>
            </a:r>
            <a:r>
              <a:rPr lang="nl-NL" sz="4400" b="1" dirty="0">
                <a:ln/>
                <a:solidFill>
                  <a:schemeClr val="accent4"/>
                </a:solidFill>
              </a:rPr>
              <a:t>’</a:t>
            </a:r>
            <a:endParaRPr lang="nl-NL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1041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1B002-8C72-EB4F-09D8-A006679F1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6EDC3777-F548-A8F2-52E6-8351837B5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01FD5E4E-3CF2-D5E9-2441-CE341A4F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6CD4ABE-6B08-5B04-6E76-A363463DE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symbool, logo, Graphics, Lettertype&#10;&#10;Door AI gegenereerde inhoud is mogelijk onjuist.">
            <a:extLst>
              <a:ext uri="{FF2B5EF4-FFF2-40B4-BE49-F238E27FC236}">
                <a16:creationId xmlns:a16="http://schemas.microsoft.com/office/drawing/2014/main" id="{2497937E-3E77-F5D8-4BDF-4F1722994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6" y="718078"/>
            <a:ext cx="3240000" cy="3240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25D956B9-95E9-E9F9-0408-DA205B9B634A}"/>
              </a:ext>
            </a:extLst>
          </p:cNvPr>
          <p:cNvSpPr/>
          <p:nvPr/>
        </p:nvSpPr>
        <p:spPr>
          <a:xfrm>
            <a:off x="4027719" y="180594"/>
            <a:ext cx="806631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nl-NL" sz="3600" b="1" cap="none" spc="0" dirty="0">
                <a:ln/>
                <a:solidFill>
                  <a:schemeClr val="accent4"/>
                </a:solidFill>
                <a:effectLst/>
              </a:rPr>
              <a:t>Het zicht van iemand met</a:t>
            </a:r>
            <a:br>
              <a:rPr lang="nl-NL" sz="3600" b="1" cap="none" spc="0" dirty="0">
                <a:ln/>
                <a:solidFill>
                  <a:schemeClr val="accent4"/>
                </a:solidFill>
                <a:effectLst/>
              </a:rPr>
            </a:br>
            <a:r>
              <a:rPr lang="nl-NL" sz="4800" b="1" cap="none" spc="0" dirty="0">
                <a:ln/>
                <a:solidFill>
                  <a:schemeClr val="accent4"/>
                </a:solidFill>
                <a:effectLst/>
              </a:rPr>
              <a:t>Glaucoom</a:t>
            </a:r>
            <a:endParaRPr lang="nl-NL" sz="48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Afbeelding 3" descr="Afbeelding met tekst, ontvangst, algebra&#10;&#10;Door AI gegenereerde inhoud is mogelijk onjuist.">
            <a:extLst>
              <a:ext uri="{FF2B5EF4-FFF2-40B4-BE49-F238E27FC236}">
                <a16:creationId xmlns:a16="http://schemas.microsoft.com/office/drawing/2014/main" id="{A0C7282A-8166-6ABC-A13A-2E6688BBD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719" y="1561517"/>
            <a:ext cx="4441724" cy="444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7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A2DDA-3192-EE22-7CBC-8C2B571BF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1E527C73-46BB-CF5E-EC87-15D4D3C72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7862A971-EFF6-C521-2760-7817F4A0D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9437A2-80FC-5B98-16D8-9D3693721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symbool, logo, Graphics, Lettertype&#10;&#10;Door AI gegenereerde inhoud is mogelijk onjuist.">
            <a:extLst>
              <a:ext uri="{FF2B5EF4-FFF2-40B4-BE49-F238E27FC236}">
                <a16:creationId xmlns:a16="http://schemas.microsoft.com/office/drawing/2014/main" id="{34BEDA91-6252-B3C4-0D4A-5415E3B9F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6" y="718078"/>
            <a:ext cx="3240000" cy="3240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5730033-1FEF-585F-5463-C8D5B12A2440}"/>
              </a:ext>
            </a:extLst>
          </p:cNvPr>
          <p:cNvSpPr txBox="1"/>
          <p:nvPr/>
        </p:nvSpPr>
        <p:spPr>
          <a:xfrm>
            <a:off x="3763779" y="2428406"/>
            <a:ext cx="75687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Heeft uw kerk een website met voorleesfunctie?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Is uw kerk goed te vinden en te bereiken?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Is de toegang tot de kerk obstakelvrij?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Heeft de toegangsweg voelbare </a:t>
            </a:r>
            <a:r>
              <a:rPr lang="nl-NL" sz="2800" b="0" i="0" u="none" strike="noStrike" dirty="0" err="1">
                <a:solidFill>
                  <a:srgbClr val="0070C0"/>
                </a:solidFill>
                <a:effectLst/>
                <a:latin typeface="var(--typography_fonts_text)"/>
              </a:rPr>
              <a:t>geleidelijnen</a:t>
            </a: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Zijn er invalidenparkeerplaatsen dichtbij de ingang van de kerk?</a:t>
            </a:r>
          </a:p>
        </p:txBody>
      </p:sp>
      <p:pic>
        <p:nvPicPr>
          <p:cNvPr id="6" name="Afbeelding 5" descr="Afbeelding met tekst, Lettertype, schermopname, Elektrisch blauw&#10;&#10;Door AI gegenereerde inhoud is mogelijk onjuist.">
            <a:extLst>
              <a:ext uri="{FF2B5EF4-FFF2-40B4-BE49-F238E27FC236}">
                <a16:creationId xmlns:a16="http://schemas.microsoft.com/office/drawing/2014/main" id="{58F17AB4-3F37-9AA9-2E52-631445D49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775" y="335830"/>
            <a:ext cx="603243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3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8B549-3C4E-0C52-CE39-9DDC830DA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904FCF8C-8820-72F4-E36B-9729445F0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25B86B9C-683B-3399-2EBA-8B0B851D7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4EF2152-06C4-C998-13C1-83F8ED9AA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symbool, logo, Graphics, Lettertype&#10;&#10;Door AI gegenereerde inhoud is mogelijk onjuist.">
            <a:extLst>
              <a:ext uri="{FF2B5EF4-FFF2-40B4-BE49-F238E27FC236}">
                <a16:creationId xmlns:a16="http://schemas.microsoft.com/office/drawing/2014/main" id="{45E639D2-742B-C86A-784D-EAD608827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6" y="718078"/>
            <a:ext cx="3240000" cy="3240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3E6CA50-31D0-2D91-AA1B-3CA313AD4327}"/>
              </a:ext>
            </a:extLst>
          </p:cNvPr>
          <p:cNvSpPr txBox="1"/>
          <p:nvPr/>
        </p:nvSpPr>
        <p:spPr>
          <a:xfrm>
            <a:off x="3763779" y="2293496"/>
            <a:ext cx="75687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TIPS: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Is er een goede routebeschrijving naar de kerk?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Is de kerk/parkeerplaats goed bereikbaar?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Is de ingang goed herkenbaar?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Geef de looproute een andere structuur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Heggen </a:t>
            </a:r>
            <a:r>
              <a:rPr lang="nl-NL" sz="2800" dirty="0" err="1">
                <a:solidFill>
                  <a:srgbClr val="0070C0"/>
                </a:solidFill>
                <a:latin typeface="var(--typography_fonts_text)"/>
              </a:rPr>
              <a:t>ipv</a:t>
            </a: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 paaltjes langs de toegangsweg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Zorg voor een geleidelijke overgang van verlichtingssterkte van buiten naar binnen</a:t>
            </a:r>
          </a:p>
        </p:txBody>
      </p:sp>
      <p:pic>
        <p:nvPicPr>
          <p:cNvPr id="6" name="Afbeelding 5" descr="Afbeelding met tekst, Lettertype, schermopname, Elektrisch blauw&#10;&#10;Door AI gegenereerde inhoud is mogelijk onjuist.">
            <a:extLst>
              <a:ext uri="{FF2B5EF4-FFF2-40B4-BE49-F238E27FC236}">
                <a16:creationId xmlns:a16="http://schemas.microsoft.com/office/drawing/2014/main" id="{CA013440-6077-F829-3298-2534BB47A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775" y="335830"/>
            <a:ext cx="603243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99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8F0FA-10FD-AC27-F3F1-17B71335B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4D2AD81C-001F-8D1B-CFB3-52478F046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E76AAF67-A7ED-18D1-5D57-6E9FE2401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84E53AD-ED36-E54B-AE02-0158500CB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symbool, logo, Graphics, Lettertype&#10;&#10;Door AI gegenereerde inhoud is mogelijk onjuist.">
            <a:extLst>
              <a:ext uri="{FF2B5EF4-FFF2-40B4-BE49-F238E27FC236}">
                <a16:creationId xmlns:a16="http://schemas.microsoft.com/office/drawing/2014/main" id="{1A65F4B9-C185-3A81-E0C6-00DAA23E1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6" y="718078"/>
            <a:ext cx="3240000" cy="3240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1BF3AA8-3E2E-E2B2-B266-A6E0716BCB19}"/>
              </a:ext>
            </a:extLst>
          </p:cNvPr>
          <p:cNvSpPr txBox="1"/>
          <p:nvPr/>
        </p:nvSpPr>
        <p:spPr>
          <a:xfrm>
            <a:off x="3763779" y="2428406"/>
            <a:ext cx="76887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Gaan de deuren van de kerk automatisch open?</a:t>
            </a:r>
            <a:b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</a:b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(ook voor rolstoelgebruikers wenselijk)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Hoe is het contrast tussen vloer en muren?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Is de toegang tot de kerk obstakelvrij (drempels)?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Is er </a:t>
            </a: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iemand </a:t>
            </a: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die je begroet en vraagt of - als je dat wil – er hulp kan worden gegeven om een goede plaats in de kerkzaal te vinden?</a:t>
            </a:r>
          </a:p>
        </p:txBody>
      </p:sp>
      <p:pic>
        <p:nvPicPr>
          <p:cNvPr id="5" name="Afbeelding 4" descr="Afbeelding met tekst, Lettertype, schermopname, Elektrisch blauw&#10;&#10;Door AI gegenereerde inhoud is mogelijk onjuist.">
            <a:extLst>
              <a:ext uri="{FF2B5EF4-FFF2-40B4-BE49-F238E27FC236}">
                <a16:creationId xmlns:a16="http://schemas.microsoft.com/office/drawing/2014/main" id="{C032D1CB-8F74-AE98-049B-7060337C0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779" y="380531"/>
            <a:ext cx="650270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7EDB1-783E-E935-747D-7EDA61882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6895DBB1-14ED-BD36-09EC-A7E02F603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89126CD8-A495-49BD-9BC4-AE1F7F7B2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17A9C3C-9CA8-F964-86CB-E5E3C9CE3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symbool, logo, Graphics, Lettertype&#10;&#10;Door AI gegenereerde inhoud is mogelijk onjuist.">
            <a:extLst>
              <a:ext uri="{FF2B5EF4-FFF2-40B4-BE49-F238E27FC236}">
                <a16:creationId xmlns:a16="http://schemas.microsoft.com/office/drawing/2014/main" id="{9034D199-3E83-704A-9362-D66A191FB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6" y="718078"/>
            <a:ext cx="3240000" cy="3240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9533937-9CCC-D0E4-C557-9BA6AE8D68A9}"/>
              </a:ext>
            </a:extLst>
          </p:cNvPr>
          <p:cNvSpPr txBox="1"/>
          <p:nvPr/>
        </p:nvSpPr>
        <p:spPr>
          <a:xfrm>
            <a:off x="3763779" y="2428406"/>
            <a:ext cx="76887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TIPS: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Zorg voor voldoende licht voor en in de entree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Zorg voor een lange helling voor gebruikers van een blindenstok of een rolstoel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Vermijd hoogteverschillen in de kerkruimte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Kan dat niet, zorg dan voor begeleiding als dat gewenst is</a:t>
            </a:r>
            <a:endParaRPr lang="nl-NL" sz="2800" b="0" i="0" u="none" strike="noStrike" dirty="0">
              <a:solidFill>
                <a:srgbClr val="0070C0"/>
              </a:solidFill>
              <a:effectLst/>
              <a:latin typeface="var(--typography_fonts_text)"/>
            </a:endParaRPr>
          </a:p>
        </p:txBody>
      </p:sp>
      <p:pic>
        <p:nvPicPr>
          <p:cNvPr id="5" name="Afbeelding 4" descr="Afbeelding met tekst, Lettertype, schermopname, Elektrisch blauw&#10;&#10;Door AI gegenereerde inhoud is mogelijk onjuist.">
            <a:extLst>
              <a:ext uri="{FF2B5EF4-FFF2-40B4-BE49-F238E27FC236}">
                <a16:creationId xmlns:a16="http://schemas.microsoft.com/office/drawing/2014/main" id="{5B6C66C5-447E-80E5-0C10-45B09F87B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779" y="380531"/>
            <a:ext cx="650270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63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32219-0BFA-ACDD-CB61-751DC27A8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EAF08886-246C-E8AC-EC6C-124648097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826255E3-5D90-7A4C-5421-7D02FE412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691D91-42E3-B03D-B42C-93606B3CE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symbool, logo, Graphics, Lettertype&#10;&#10;Door AI gegenereerde inhoud is mogelijk onjuist.">
            <a:extLst>
              <a:ext uri="{FF2B5EF4-FFF2-40B4-BE49-F238E27FC236}">
                <a16:creationId xmlns:a16="http://schemas.microsoft.com/office/drawing/2014/main" id="{10228F85-B429-AC6B-EAE5-36C67D305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6" y="718078"/>
            <a:ext cx="3240000" cy="3240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052A685-DA83-9572-9F1A-FB5E0E2E6EAA}"/>
              </a:ext>
            </a:extLst>
          </p:cNvPr>
          <p:cNvSpPr txBox="1"/>
          <p:nvPr/>
        </p:nvSpPr>
        <p:spPr>
          <a:xfrm>
            <a:off x="3763779" y="2203556"/>
            <a:ext cx="76887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Is er een bijbel en liturgie in groot letterschrift?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Is er voldoende contrast tussen licht en donker in de </a:t>
            </a:r>
            <a:r>
              <a:rPr lang="nl-NL" sz="2800" b="0" i="0" u="none" strike="noStrike" dirty="0" err="1">
                <a:solidFill>
                  <a:srgbClr val="0070C0"/>
                </a:solidFill>
                <a:effectLst/>
                <a:latin typeface="var(--typography_fonts_text)"/>
              </a:rPr>
              <a:t>Powerpointpresentaties</a:t>
            </a: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Worden de te zingen liederen afgekondigd en is er tijd genoeg om het in braille op te zoeken?</a:t>
            </a:r>
            <a:endParaRPr lang="nl-NL" sz="2800" b="0" i="0" u="none" strike="noStrike" dirty="0">
              <a:solidFill>
                <a:srgbClr val="0070C0"/>
              </a:solidFill>
              <a:effectLst/>
              <a:latin typeface="var(--typography_fonts_text)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Is het kerkblad via de leesfunctie op de website ‘leesbaar’ gemaakt?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Neemt </a:t>
            </a: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iemand je mee naar het koffiedrinken?</a:t>
            </a:r>
            <a:endParaRPr lang="nl-NL" sz="2800" b="0" i="0" u="none" strike="noStrike" dirty="0">
              <a:solidFill>
                <a:srgbClr val="0070C0"/>
              </a:solidFill>
              <a:effectLst/>
              <a:latin typeface="var(--typography_fonts_text)"/>
            </a:endParaRPr>
          </a:p>
        </p:txBody>
      </p:sp>
      <p:pic>
        <p:nvPicPr>
          <p:cNvPr id="6" name="Afbeelding 5" descr="Afbeelding met tekst, Lettertype, schermopname, Elektrisch blauw&#10;&#10;Door AI gegenereerde inhoud is mogelijk onjuist.">
            <a:extLst>
              <a:ext uri="{FF2B5EF4-FFF2-40B4-BE49-F238E27FC236}">
                <a16:creationId xmlns:a16="http://schemas.microsoft.com/office/drawing/2014/main" id="{5F634575-CD70-A8A2-91C4-3EF70FA37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774" y="299493"/>
            <a:ext cx="603243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4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D0DE0-2197-B48A-441D-FC339C5A7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033E7422-CC30-F290-7803-C6F18E517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9B042B08-EF08-ED76-3D86-0C53F5480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EABF37-E491-8851-0A25-9EF0F2E72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symbool, logo, Graphics, Lettertype&#10;&#10;Door AI gegenereerde inhoud is mogelijk onjuist.">
            <a:extLst>
              <a:ext uri="{FF2B5EF4-FFF2-40B4-BE49-F238E27FC236}">
                <a16:creationId xmlns:a16="http://schemas.microsoft.com/office/drawing/2014/main" id="{4B519F1E-C7CE-7DC4-96DB-CCA358E3F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6" y="718078"/>
            <a:ext cx="3240000" cy="3240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AAF3F70-226A-438F-E648-CF3A9048A614}"/>
              </a:ext>
            </a:extLst>
          </p:cNvPr>
          <p:cNvSpPr txBox="1"/>
          <p:nvPr/>
        </p:nvSpPr>
        <p:spPr>
          <a:xfrm>
            <a:off x="3763779" y="2203556"/>
            <a:ext cx="76887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TIPS: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Vraag blinden en slechtzienden de kerk te helpen met het nemen van de juiste maatregelen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Is er koffiedrinken na de dienst? Is er dan ook iemand die zich (altijd) over hen ontfermt?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Is er iemand in de gemeente die kan </a:t>
            </a:r>
            <a:r>
              <a:rPr lang="nl-NL" sz="2800" b="0" i="0" u="none" strike="noStrike" dirty="0" err="1">
                <a:solidFill>
                  <a:srgbClr val="0070C0"/>
                </a:solidFill>
                <a:effectLst/>
                <a:latin typeface="var(--typography_fonts_text)"/>
              </a:rPr>
              <a:t>brailleren</a:t>
            </a: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?</a:t>
            </a:r>
            <a:b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</a:b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Wellicht kan hij/zij van groot belang zijn voor de blinden</a:t>
            </a:r>
          </a:p>
        </p:txBody>
      </p:sp>
      <p:pic>
        <p:nvPicPr>
          <p:cNvPr id="6" name="Afbeelding 5" descr="Afbeelding met tekst, Lettertype, schermopname, Elektrisch blauw&#10;&#10;Door AI gegenereerde inhoud is mogelijk onjuist.">
            <a:extLst>
              <a:ext uri="{FF2B5EF4-FFF2-40B4-BE49-F238E27FC236}">
                <a16:creationId xmlns:a16="http://schemas.microsoft.com/office/drawing/2014/main" id="{7FDDCE11-4A7C-9D5C-81A6-12CCA3A23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774" y="299493"/>
            <a:ext cx="603243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62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DED56-DB61-43B5-5FC8-6C4450F27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125ECBDC-CD23-4B9E-98D9-71AC8815B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D8229683-2AA1-E978-3464-9175E4D34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8794923-CEBA-8D66-6400-4F0F820A5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symbool, logo, Graphics, Lettertype&#10;&#10;Door AI gegenereerde inhoud is mogelijk onjuist.">
            <a:extLst>
              <a:ext uri="{FF2B5EF4-FFF2-40B4-BE49-F238E27FC236}">
                <a16:creationId xmlns:a16="http://schemas.microsoft.com/office/drawing/2014/main" id="{E2455E86-E508-9746-DFDD-7484E2B30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6" y="718078"/>
            <a:ext cx="3240000" cy="3240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2D14A1A-0A7E-B056-287F-3C8F9521EAE3}"/>
              </a:ext>
            </a:extLst>
          </p:cNvPr>
          <p:cNvSpPr txBox="1"/>
          <p:nvPr/>
        </p:nvSpPr>
        <p:spPr>
          <a:xfrm>
            <a:off x="3763779" y="2173576"/>
            <a:ext cx="76887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Is </a:t>
            </a: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er een </a:t>
            </a: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bijbel en liturgie in groot letterschrift?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Is er voldoende contrast tussen licht en donker in de </a:t>
            </a:r>
            <a:r>
              <a:rPr lang="nl-NL" sz="2800" b="0" i="0" u="none" strike="noStrike" dirty="0" err="1">
                <a:solidFill>
                  <a:srgbClr val="0070C0"/>
                </a:solidFill>
                <a:effectLst/>
                <a:latin typeface="var(--typography_fonts_text)"/>
              </a:rPr>
              <a:t>Powerpointpresentaties</a:t>
            </a: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Worden de te zingen liederen afgekondigd en is er genoeg tijd om het in braille op te zoeken?</a:t>
            </a:r>
            <a:endParaRPr lang="nl-NL" sz="2800" b="0" i="0" u="none" strike="noStrike" dirty="0">
              <a:solidFill>
                <a:srgbClr val="0070C0"/>
              </a:solidFill>
              <a:effectLst/>
              <a:latin typeface="var(--typography_fonts_text)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Is het kerkblad via de leesfunctie op de website ‘leesbaar’ gemaakt?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Neemt </a:t>
            </a: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iemand je mee naar het koffiedrinken?</a:t>
            </a:r>
            <a:endParaRPr lang="nl-NL" sz="2800" b="0" i="0" u="none" strike="noStrike" dirty="0">
              <a:solidFill>
                <a:srgbClr val="0070C0"/>
              </a:solidFill>
              <a:effectLst/>
              <a:latin typeface="var(--typography_fonts_text)"/>
            </a:endParaRPr>
          </a:p>
        </p:txBody>
      </p:sp>
      <p:pic>
        <p:nvPicPr>
          <p:cNvPr id="5" name="Afbeelding 4" descr="Afbeelding met Lettertype, tekst, schermopname, Elektrisch blauw&#10;&#10;Door AI gegenereerde inhoud is mogelijk onjuist.">
            <a:extLst>
              <a:ext uri="{FF2B5EF4-FFF2-40B4-BE49-F238E27FC236}">
                <a16:creationId xmlns:a16="http://schemas.microsoft.com/office/drawing/2014/main" id="{DA16F7B0-D5A6-CF02-E677-F63DFCF9D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774" y="287037"/>
            <a:ext cx="603243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4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88C4C-0543-D15D-CB14-DFA0D067E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70BF2A52-692A-B0A6-E21C-97306C3ED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E1414647-2A43-754E-0989-0C9A039B2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F43143-81E9-AB45-7B54-C99CBBF00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symbool, logo, Graphics, Lettertype&#10;&#10;Door AI gegenereerde inhoud is mogelijk onjuist.">
            <a:extLst>
              <a:ext uri="{FF2B5EF4-FFF2-40B4-BE49-F238E27FC236}">
                <a16:creationId xmlns:a16="http://schemas.microsoft.com/office/drawing/2014/main" id="{01B9573A-95F9-C968-D3F7-20EDA8507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6" y="718078"/>
            <a:ext cx="3240000" cy="3240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2D86F51-A627-66A6-6040-2D77EA228A6B}"/>
              </a:ext>
            </a:extLst>
          </p:cNvPr>
          <p:cNvSpPr txBox="1"/>
          <p:nvPr/>
        </p:nvSpPr>
        <p:spPr>
          <a:xfrm>
            <a:off x="3763779" y="2173576"/>
            <a:ext cx="76887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TIPS: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Een blinde of sle</a:t>
            </a: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chtziende is niet zielig, heeft een normaal verstand en wil graag behandeld worden als ieder ander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Als er hulp gevraagd wordt, biedt die dan 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Vraag of de geboden hulp voldoende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Wees als kerk attent op wat er voor alle gemeenteleden nodig is om volwaardig mee te kunnen doen</a:t>
            </a:r>
          </a:p>
        </p:txBody>
      </p:sp>
      <p:pic>
        <p:nvPicPr>
          <p:cNvPr id="5" name="Afbeelding 4" descr="Afbeelding met Lettertype, tekst, schermopname, Elektrisch blauw&#10;&#10;Door AI gegenereerde inhoud is mogelijk onjuist.">
            <a:extLst>
              <a:ext uri="{FF2B5EF4-FFF2-40B4-BE49-F238E27FC236}">
                <a16:creationId xmlns:a16="http://schemas.microsoft.com/office/drawing/2014/main" id="{8B828E67-3482-46F8-1A8C-A19E5A9E5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774" y="287037"/>
            <a:ext cx="603243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37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18A1A-4B6A-A675-B0F0-0549826DB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86025E76-590B-A849-2F29-5B5A3C433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60BFB0BE-6B71-FC0F-81E2-5F81C480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47C1DA-C4DB-B189-8FE9-88B215B9E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symbool, logo, Graphics, Lettertype&#10;&#10;Door AI gegenereerde inhoud is mogelijk onjuist.">
            <a:extLst>
              <a:ext uri="{FF2B5EF4-FFF2-40B4-BE49-F238E27FC236}">
                <a16:creationId xmlns:a16="http://schemas.microsoft.com/office/drawing/2014/main" id="{A0F60DE4-5B55-8613-A6B9-D383698ED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6" y="718078"/>
            <a:ext cx="3240000" cy="3240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DAF3E45-1983-9207-50F6-F32C2049B10B}"/>
              </a:ext>
            </a:extLst>
          </p:cNvPr>
          <p:cNvSpPr txBox="1"/>
          <p:nvPr/>
        </p:nvSpPr>
        <p:spPr>
          <a:xfrm>
            <a:off x="3675086" y="1390104"/>
            <a:ext cx="76887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Als kerken kunnen we héél veel betekenen voor mensen met welke visuele beperking dan ook</a:t>
            </a:r>
            <a:b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</a:br>
            <a:endParaRPr lang="nl-NL" sz="1200" b="0" i="0" u="none" strike="noStrike" dirty="0">
              <a:solidFill>
                <a:srgbClr val="0070C0"/>
              </a:solidFill>
              <a:effectLst/>
              <a:latin typeface="var(--typography_fonts_text)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Dat begint bij herkenning, gaat verder met hen er te betrekken bij wat nodig voor hen is</a:t>
            </a:r>
            <a:br>
              <a:rPr lang="nl-NL" sz="2800" dirty="0">
                <a:solidFill>
                  <a:srgbClr val="0070C0"/>
                </a:solidFill>
                <a:latin typeface="var(--typography_fonts_text)"/>
              </a:rPr>
            </a:br>
            <a:endParaRPr lang="nl-NL" sz="1200" dirty="0">
              <a:solidFill>
                <a:srgbClr val="0070C0"/>
              </a:solidFill>
              <a:latin typeface="var(--typography_fonts_text)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En eindigt met een toegankelijke kerk voor welk gemeentelid dan ook!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C326FC70-632B-8A23-EECA-A6E5C6F59C06}"/>
              </a:ext>
            </a:extLst>
          </p:cNvPr>
          <p:cNvGrpSpPr/>
          <p:nvPr/>
        </p:nvGrpSpPr>
        <p:grpSpPr>
          <a:xfrm>
            <a:off x="3763779" y="141533"/>
            <a:ext cx="7600013" cy="796659"/>
            <a:chOff x="3763779" y="141533"/>
            <a:chExt cx="7600013" cy="796659"/>
          </a:xfrm>
        </p:grpSpPr>
        <p:sp>
          <p:nvSpPr>
            <p:cNvPr id="6" name="Afgeronde rechthoek 5">
              <a:extLst>
                <a:ext uri="{FF2B5EF4-FFF2-40B4-BE49-F238E27FC236}">
                  <a16:creationId xmlns:a16="http://schemas.microsoft.com/office/drawing/2014/main" id="{6B3F6E69-BEF5-CAED-3FC4-8593EC83D143}"/>
                </a:ext>
              </a:extLst>
            </p:cNvPr>
            <p:cNvSpPr/>
            <p:nvPr/>
          </p:nvSpPr>
          <p:spPr>
            <a:xfrm>
              <a:off x="3763779" y="197916"/>
              <a:ext cx="7600013" cy="74027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AB4E480A-E37A-6534-F7CF-E34C2E18DCDC}"/>
                </a:ext>
              </a:extLst>
            </p:cNvPr>
            <p:cNvSpPr txBox="1"/>
            <p:nvPr/>
          </p:nvSpPr>
          <p:spPr>
            <a:xfrm>
              <a:off x="3763779" y="141533"/>
              <a:ext cx="7600013" cy="686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400" b="1" dirty="0">
                  <a:solidFill>
                    <a:schemeClr val="bg1"/>
                  </a:solidFill>
                </a:rPr>
                <a:t>S a m e n v a t t i n g</a:t>
              </a:r>
            </a:p>
          </p:txBody>
        </p: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CB23BCE6-FE0C-445B-0897-CE5363C8F90A}"/>
              </a:ext>
            </a:extLst>
          </p:cNvPr>
          <p:cNvGrpSpPr/>
          <p:nvPr/>
        </p:nvGrpSpPr>
        <p:grpSpPr>
          <a:xfrm>
            <a:off x="3760731" y="4674139"/>
            <a:ext cx="7603061" cy="778395"/>
            <a:chOff x="3760731" y="4708005"/>
            <a:chExt cx="7603061" cy="778395"/>
          </a:xfrm>
        </p:grpSpPr>
        <p:sp>
          <p:nvSpPr>
            <p:cNvPr id="8" name="Afgeronde rechthoek 7">
              <a:extLst>
                <a:ext uri="{FF2B5EF4-FFF2-40B4-BE49-F238E27FC236}">
                  <a16:creationId xmlns:a16="http://schemas.microsoft.com/office/drawing/2014/main" id="{397CD47B-BAC7-37A9-C803-2FAEB9F7C7A9}"/>
                </a:ext>
              </a:extLst>
            </p:cNvPr>
            <p:cNvSpPr/>
            <p:nvPr/>
          </p:nvSpPr>
          <p:spPr>
            <a:xfrm>
              <a:off x="3763779" y="4708005"/>
              <a:ext cx="7600013" cy="77839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EFD0B3B-009E-05E4-11B4-7C22970198C7}"/>
                </a:ext>
              </a:extLst>
            </p:cNvPr>
            <p:cNvSpPr txBox="1"/>
            <p:nvPr/>
          </p:nvSpPr>
          <p:spPr>
            <a:xfrm>
              <a:off x="3760731" y="4762477"/>
              <a:ext cx="760001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nl-NL" sz="2800" dirty="0">
                  <a:solidFill>
                    <a:schemeClr val="bg1"/>
                  </a:solidFill>
                </a:rPr>
                <a:t>Bedankt voor uw aandacht en aan het werk! </a:t>
              </a:r>
              <a:r>
                <a:rPr lang="nl-NL" sz="3600" dirty="0"/>
                <a:t>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270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symbool, logo, Graphics, Lettertype&#10;&#10;Door AI gegenereerde inhoud is mogelijk onjuist.">
            <a:extLst>
              <a:ext uri="{FF2B5EF4-FFF2-40B4-BE49-F238E27FC236}">
                <a16:creationId xmlns:a16="http://schemas.microsoft.com/office/drawing/2014/main" id="{2275A292-FAB9-EEF0-72AD-49CB76059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" y="718078"/>
            <a:ext cx="3240000" cy="3240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86A3B68-D07D-6D20-9364-04B418ACE5F2}"/>
              </a:ext>
            </a:extLst>
          </p:cNvPr>
          <p:cNvSpPr/>
          <p:nvPr/>
        </p:nvSpPr>
        <p:spPr>
          <a:xfrm>
            <a:off x="3627620" y="561598"/>
            <a:ext cx="8488184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4400" b="1" cap="none" spc="0" dirty="0">
                <a:ln/>
                <a:solidFill>
                  <a:schemeClr val="accent4"/>
                </a:solidFill>
                <a:effectLst/>
              </a:rPr>
              <a:t>Maar wie is die NCB eigenlijk?</a:t>
            </a:r>
            <a:br>
              <a:rPr lang="nl-NL" sz="4400" b="1" cap="none" spc="0" dirty="0">
                <a:ln/>
                <a:solidFill>
                  <a:schemeClr val="accent4"/>
                </a:solidFill>
                <a:effectLst/>
              </a:rPr>
            </a:br>
            <a:endParaRPr lang="nl-NL" sz="4400" b="1" cap="none" spc="0" dirty="0">
              <a:ln/>
              <a:solidFill>
                <a:schemeClr val="accent4"/>
              </a:solidFill>
              <a:effectLst/>
            </a:endParaRPr>
          </a:p>
          <a:p>
            <a:r>
              <a:rPr lang="nl-NL" sz="3600" b="1" cap="none" spc="0" dirty="0">
                <a:ln/>
                <a:solidFill>
                  <a:schemeClr val="accent4"/>
                </a:solidFill>
                <a:effectLst/>
              </a:rPr>
              <a:t>De NCB is dé christelijke organisatie die zich al ruim 100 jaar actief inzet voor hulp aan blinden, slechtzienden en anderen met een leesbeperking,</a:t>
            </a:r>
          </a:p>
          <a:p>
            <a:r>
              <a:rPr lang="nl-NL" sz="3600" b="1" dirty="0">
                <a:ln/>
                <a:solidFill>
                  <a:schemeClr val="accent4"/>
                </a:solidFill>
              </a:rPr>
              <a:t>vanuit een christelijke achtergrond</a:t>
            </a:r>
            <a:endParaRPr lang="nl-NL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588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3F317-1B0E-CC72-BB27-EF5F72332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2675005E-3680-0214-5945-2C3FC7AE3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06F1D3E4-F732-38C5-BE46-FEAA17F51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E7F440E-4166-BFF5-B9E6-229198F6A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symbool, logo, Graphics, Lettertype&#10;&#10;Door AI gegenereerde inhoud is mogelijk onjuist.">
            <a:extLst>
              <a:ext uri="{FF2B5EF4-FFF2-40B4-BE49-F238E27FC236}">
                <a16:creationId xmlns:a16="http://schemas.microsoft.com/office/drawing/2014/main" id="{4CFD8017-1EC8-643D-1F06-0B0246F13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" y="718078"/>
            <a:ext cx="3240000" cy="3240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82B2D2E2-79D1-5C5C-E00B-6690A613A709}"/>
              </a:ext>
            </a:extLst>
          </p:cNvPr>
          <p:cNvSpPr/>
          <p:nvPr/>
        </p:nvSpPr>
        <p:spPr>
          <a:xfrm>
            <a:off x="3407605" y="166850"/>
            <a:ext cx="8686428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nl-NL" sz="3600" b="1" cap="none" spc="0" dirty="0">
                <a:ln/>
                <a:solidFill>
                  <a:schemeClr val="accent4"/>
                </a:solidFill>
                <a:effectLst/>
              </a:rPr>
              <a:t>Dat doet de NCB o.a. door:</a:t>
            </a:r>
          </a:p>
          <a:p>
            <a:endParaRPr lang="nl-NL" sz="2000" b="1" cap="none" spc="0" dirty="0">
              <a:ln/>
              <a:solidFill>
                <a:schemeClr val="accent4"/>
              </a:solidFill>
              <a:effectLst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cap="none" spc="0" dirty="0">
                <a:ln/>
                <a:solidFill>
                  <a:schemeClr val="accent4"/>
                </a:solidFill>
                <a:effectLst/>
              </a:rPr>
              <a:t>Regionale bijeenkomsten, gericht</a:t>
            </a:r>
            <a:br>
              <a:rPr lang="nl-NL" sz="3600" b="1" cap="none" spc="0" dirty="0">
                <a:ln/>
                <a:solidFill>
                  <a:schemeClr val="accent4"/>
                </a:solidFill>
                <a:effectLst/>
              </a:rPr>
            </a:br>
            <a:r>
              <a:rPr lang="nl-NL" sz="3600" b="1" cap="none" spc="0" dirty="0">
                <a:ln/>
                <a:solidFill>
                  <a:schemeClr val="accent4"/>
                </a:solidFill>
                <a:effectLst/>
              </a:rPr>
              <a:t>op ontmoeten &amp; ervaringen delen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>
                <a:ln/>
                <a:solidFill>
                  <a:schemeClr val="accent4"/>
                </a:solidFill>
              </a:rPr>
              <a:t>Ons informatieblad ‘Onze Gids’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>
                <a:ln/>
                <a:solidFill>
                  <a:schemeClr val="accent4"/>
                </a:solidFill>
              </a:rPr>
              <a:t>Financiële bijdrage hulpmiddelen die niet volledig vergoed worden door de zorgverzekeraar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>
                <a:ln/>
                <a:solidFill>
                  <a:schemeClr val="accent4"/>
                </a:solidFill>
              </a:rPr>
              <a:t>Het benaderen van kerken om de toegang tot het kerkelijk leven voor de doelgroep te verbeteren</a:t>
            </a:r>
            <a:endParaRPr lang="nl-NL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229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94635-6D7D-2396-2076-6D5CE84F9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FAE4A75E-3622-B96B-0808-091334A83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53147C17-AE83-F694-94E7-D0692C151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4E11C1B-8F31-3BBA-6A44-51D7BA712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symbool, logo, Graphics, Lettertype&#10;&#10;Door AI gegenereerde inhoud is mogelijk onjuist.">
            <a:extLst>
              <a:ext uri="{FF2B5EF4-FFF2-40B4-BE49-F238E27FC236}">
                <a16:creationId xmlns:a16="http://schemas.microsoft.com/office/drawing/2014/main" id="{ABEBBC96-4CE2-1A70-BCE1-A6EA0E08E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6" y="718078"/>
            <a:ext cx="3240000" cy="3240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EEE7D0A-6D3A-69CB-C570-B95522F6F78E}"/>
              </a:ext>
            </a:extLst>
          </p:cNvPr>
          <p:cNvSpPr/>
          <p:nvPr/>
        </p:nvSpPr>
        <p:spPr>
          <a:xfrm>
            <a:off x="4027719" y="180594"/>
            <a:ext cx="806631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nl-NL" sz="3600" b="1" cap="none" spc="0" dirty="0">
                <a:ln/>
                <a:solidFill>
                  <a:schemeClr val="accent4"/>
                </a:solidFill>
                <a:effectLst/>
              </a:rPr>
              <a:t>Daarnaast zet de NCB zich in voor:</a:t>
            </a:r>
            <a:br>
              <a:rPr lang="nl-NL" sz="3600" b="1" cap="none" spc="0" dirty="0">
                <a:ln/>
                <a:solidFill>
                  <a:schemeClr val="accent4"/>
                </a:solidFill>
                <a:effectLst/>
              </a:rPr>
            </a:br>
            <a:endParaRPr lang="nl-NL" sz="2000" b="1" cap="none" spc="0" dirty="0">
              <a:ln/>
              <a:solidFill>
                <a:schemeClr val="accent4"/>
              </a:solidFill>
              <a:effectLst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cap="none" spc="0" dirty="0">
                <a:ln/>
                <a:solidFill>
                  <a:schemeClr val="accent4"/>
                </a:solidFill>
                <a:effectLst/>
              </a:rPr>
              <a:t>Telefonisch contact met leden die de bijeenkomsten moeten missen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>
                <a:ln/>
                <a:solidFill>
                  <a:schemeClr val="accent4"/>
                </a:solidFill>
              </a:rPr>
              <a:t>Een toegankelijke website met veel handige informatie en tips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>
                <a:ln/>
                <a:solidFill>
                  <a:schemeClr val="accent4"/>
                </a:solidFill>
              </a:rPr>
              <a:t>Jaarlijks een gezellig dagje uit voor de leden op kosten van de NCB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>
                <a:ln/>
                <a:solidFill>
                  <a:schemeClr val="accent4"/>
                </a:solidFill>
              </a:rPr>
              <a:t>Het zijn van een wegwijzer en te helpen daar waar dat mogelijk is</a:t>
            </a:r>
          </a:p>
        </p:txBody>
      </p:sp>
    </p:spTree>
    <p:extLst>
      <p:ext uri="{BB962C8B-B14F-4D97-AF65-F5344CB8AC3E}">
        <p14:creationId xmlns:p14="http://schemas.microsoft.com/office/powerpoint/2010/main" val="373923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4D9D3-36D2-14D9-2E8C-C5428FF00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1CFCA47F-6A83-6C69-37B9-5F537F0A5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8E45256C-20CC-3874-C0E6-6B650B77A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3ACF743-EED0-5BCB-D63B-728A363ED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symbool, logo, Graphics, Lettertype&#10;&#10;Door AI gegenereerde inhoud is mogelijk onjuist.">
            <a:extLst>
              <a:ext uri="{FF2B5EF4-FFF2-40B4-BE49-F238E27FC236}">
                <a16:creationId xmlns:a16="http://schemas.microsoft.com/office/drawing/2014/main" id="{D75BC8E7-709F-9867-C957-CA5260324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6" y="718078"/>
            <a:ext cx="3240000" cy="3240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E207810-2739-BB1C-4E35-07663ED425FF}"/>
              </a:ext>
            </a:extLst>
          </p:cNvPr>
          <p:cNvSpPr/>
          <p:nvPr/>
        </p:nvSpPr>
        <p:spPr>
          <a:xfrm>
            <a:off x="3457712" y="507168"/>
            <a:ext cx="8636321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nl-NL" sz="3600" b="1" cap="none" spc="0" dirty="0">
                <a:ln/>
                <a:solidFill>
                  <a:schemeClr val="accent4"/>
                </a:solidFill>
                <a:effectLst/>
              </a:rPr>
              <a:t>Project Toegankelijkheid kerken:</a:t>
            </a:r>
            <a:br>
              <a:rPr lang="nl-NL" sz="3600" b="1" cap="none" spc="0" dirty="0">
                <a:ln/>
                <a:solidFill>
                  <a:schemeClr val="accent4"/>
                </a:solidFill>
                <a:effectLst/>
              </a:rPr>
            </a:br>
            <a:endParaRPr lang="nl-NL" sz="2000" b="1" cap="none" spc="0" dirty="0">
              <a:ln/>
              <a:solidFill>
                <a:schemeClr val="accent4"/>
              </a:solidFill>
              <a:effectLst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>
                <a:ln/>
                <a:solidFill>
                  <a:schemeClr val="accent4"/>
                </a:solidFill>
              </a:rPr>
              <a:t>Ook blinden en slechtzienden zijn </a:t>
            </a:r>
            <a:r>
              <a:rPr lang="nl-NL" sz="2800" b="1" i="1" dirty="0">
                <a:ln/>
                <a:solidFill>
                  <a:schemeClr val="accent4"/>
                </a:solidFill>
              </a:rPr>
              <a:t>gewone</a:t>
            </a:r>
            <a:r>
              <a:rPr lang="nl-NL" sz="2800" b="1" dirty="0">
                <a:ln/>
                <a:solidFill>
                  <a:schemeClr val="accent4"/>
                </a:solidFill>
              </a:rPr>
              <a:t> gemeenteleden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>
                <a:ln/>
                <a:solidFill>
                  <a:schemeClr val="accent4"/>
                </a:solidFill>
              </a:rPr>
              <a:t>Ook blinden en slechtzienden willen kerkdiensten ‘gewoon’ mee kunnen maken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>
                <a:ln/>
                <a:solidFill>
                  <a:schemeClr val="accent4"/>
                </a:solidFill>
              </a:rPr>
              <a:t>Ouderen hebben vergelijkbare problemen. Dus de doelgroep is groter dan we denken!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>
                <a:ln/>
                <a:solidFill>
                  <a:schemeClr val="accent4"/>
                </a:solidFill>
              </a:rPr>
              <a:t>Nadenken over welke obstakels er zijn..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>
                <a:ln/>
                <a:solidFill>
                  <a:schemeClr val="accent4"/>
                </a:solidFill>
              </a:rPr>
              <a:t>Hoe pakken we het</a:t>
            </a:r>
            <a:r>
              <a:rPr lang="nl-NL" sz="2800" b="1" i="1" u="sng" dirty="0">
                <a:ln/>
                <a:solidFill>
                  <a:schemeClr val="accent4"/>
                </a:solidFill>
              </a:rPr>
              <a:t> SAMEN </a:t>
            </a:r>
            <a:r>
              <a:rPr lang="nl-NL" sz="2800" b="1" dirty="0">
                <a:ln/>
                <a:solidFill>
                  <a:schemeClr val="accent4"/>
                </a:solidFill>
              </a:rPr>
              <a:t>aan?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>
                <a:ln/>
                <a:solidFill>
                  <a:schemeClr val="accent4"/>
                </a:solidFill>
              </a:rPr>
              <a:t>Hoe wordt de kerk inclusief?</a:t>
            </a:r>
          </a:p>
        </p:txBody>
      </p:sp>
    </p:spTree>
    <p:extLst>
      <p:ext uri="{BB962C8B-B14F-4D97-AF65-F5344CB8AC3E}">
        <p14:creationId xmlns:p14="http://schemas.microsoft.com/office/powerpoint/2010/main" val="379926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DA858-52A7-B6D4-2759-CF959EA97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39E51C33-5256-989D-584C-43CAB774A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5565C721-7A10-33BA-20DA-172D8A48E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5E51D03-8FCD-3C97-1760-F65103314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symbool, logo, Graphics, Lettertype&#10;&#10;Door AI gegenereerde inhoud is mogelijk onjuist.">
            <a:extLst>
              <a:ext uri="{FF2B5EF4-FFF2-40B4-BE49-F238E27FC236}">
                <a16:creationId xmlns:a16="http://schemas.microsoft.com/office/drawing/2014/main" id="{ED0606CC-E2A5-5285-5A20-D73BD5109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6" y="718078"/>
            <a:ext cx="3240000" cy="3240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4BCD0E1E-B5C0-933F-152F-C7AAF4A870F3}"/>
              </a:ext>
            </a:extLst>
          </p:cNvPr>
          <p:cNvSpPr/>
          <p:nvPr/>
        </p:nvSpPr>
        <p:spPr>
          <a:xfrm>
            <a:off x="3457712" y="507168"/>
            <a:ext cx="8636321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nl-NL" sz="3600" b="1" cap="none" spc="0" dirty="0">
                <a:ln/>
                <a:solidFill>
                  <a:schemeClr val="accent4"/>
                </a:solidFill>
                <a:effectLst/>
              </a:rPr>
              <a:t>Project Toegankelijkheid kerken:</a:t>
            </a:r>
            <a:br>
              <a:rPr lang="nl-NL" sz="3600" b="1" cap="none" spc="0" dirty="0">
                <a:ln/>
                <a:solidFill>
                  <a:schemeClr val="accent4"/>
                </a:solidFill>
                <a:effectLst/>
              </a:rPr>
            </a:br>
            <a:endParaRPr lang="nl-NL" sz="3600" b="1" cap="none" spc="0" dirty="0">
              <a:ln/>
              <a:solidFill>
                <a:schemeClr val="accent4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Afbeelding 4" descr="Afbeelding met tekst, Lettertype, schermopname, Elektrisch blauw&#10;&#10;Door AI gegenereerde inhoud is mogelijk onjuist.">
            <a:extLst>
              <a:ext uri="{FF2B5EF4-FFF2-40B4-BE49-F238E27FC236}">
                <a16:creationId xmlns:a16="http://schemas.microsoft.com/office/drawing/2014/main" id="{DF3F0FA2-0F9F-71D9-2FB8-79FCF514D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711" y="1434931"/>
            <a:ext cx="2527092" cy="754051"/>
          </a:xfrm>
          <a:prstGeom prst="rect">
            <a:avLst/>
          </a:prstGeom>
        </p:spPr>
      </p:pic>
      <p:pic>
        <p:nvPicPr>
          <p:cNvPr id="10" name="Afbeelding 9" descr="Afbeelding met tekst, Lettertype, schermopname, Elektrisch blauw&#10;&#10;Door AI gegenereerde inhoud is mogelijk onjuist.">
            <a:extLst>
              <a:ext uri="{FF2B5EF4-FFF2-40B4-BE49-F238E27FC236}">
                <a16:creationId xmlns:a16="http://schemas.microsoft.com/office/drawing/2014/main" id="{34082900-9C49-9301-EBA4-86AFEB04A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081" y="2379379"/>
            <a:ext cx="2527092" cy="754051"/>
          </a:xfrm>
          <a:prstGeom prst="rect">
            <a:avLst/>
          </a:prstGeom>
        </p:spPr>
      </p:pic>
      <p:pic>
        <p:nvPicPr>
          <p:cNvPr id="15" name="Afbeelding 14" descr="Afbeelding met tekst, Lettertype, schermopname, Elektrisch blauw&#10;&#10;Door AI gegenereerde inhoud is mogelijk onjuist.">
            <a:extLst>
              <a:ext uri="{FF2B5EF4-FFF2-40B4-BE49-F238E27FC236}">
                <a16:creationId xmlns:a16="http://schemas.microsoft.com/office/drawing/2014/main" id="{2D7F113A-F0BB-1144-883D-6BD24E20FE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3260" y="3258559"/>
            <a:ext cx="2527092" cy="699519"/>
          </a:xfrm>
          <a:prstGeom prst="rect">
            <a:avLst/>
          </a:prstGeom>
        </p:spPr>
      </p:pic>
      <p:pic>
        <p:nvPicPr>
          <p:cNvPr id="17" name="Afbeelding 16" descr="Afbeelding met tekst, Lettertype, schermopname, Elektrisch blauw&#10;&#10;Door AI gegenereerde inhoud is mogelijk onjuist.">
            <a:extLst>
              <a:ext uri="{FF2B5EF4-FFF2-40B4-BE49-F238E27FC236}">
                <a16:creationId xmlns:a16="http://schemas.microsoft.com/office/drawing/2014/main" id="{927A17A6-A6DB-0F94-F579-B6F191B33E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675" y="4172311"/>
            <a:ext cx="2527092" cy="754052"/>
          </a:xfrm>
          <a:prstGeom prst="rect">
            <a:avLst/>
          </a:prstGeom>
        </p:spPr>
      </p:pic>
      <p:pic>
        <p:nvPicPr>
          <p:cNvPr id="19" name="Afbeelding 18" descr="Afbeelding met Lettertype, tekst, schermopname, Elektrisch blauw&#10;&#10;Door AI gegenereerde inhoud is mogelijk onjuist.">
            <a:extLst>
              <a:ext uri="{FF2B5EF4-FFF2-40B4-BE49-F238E27FC236}">
                <a16:creationId xmlns:a16="http://schemas.microsoft.com/office/drawing/2014/main" id="{A845CD88-5962-37A9-91D0-8AD2389D80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3127" y="5143860"/>
            <a:ext cx="2527092" cy="7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7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F21AB-7C84-3C98-4A93-A34D6FDBB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F83DBBA7-01E3-E090-8A76-8B938A35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615F4973-5418-F35B-4C5F-7862A1AB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13DBCDF-3728-1CAF-42AA-9A2577494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symbool, logo, Graphics, Lettertype&#10;&#10;Door AI gegenereerde inhoud is mogelijk onjuist.">
            <a:extLst>
              <a:ext uri="{FF2B5EF4-FFF2-40B4-BE49-F238E27FC236}">
                <a16:creationId xmlns:a16="http://schemas.microsoft.com/office/drawing/2014/main" id="{605B59FF-3C1D-1CA7-6059-F06130207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6" y="718078"/>
            <a:ext cx="3240000" cy="3240000"/>
          </a:xfrm>
          <a:prstGeom prst="rect">
            <a:avLst/>
          </a:prstGeom>
        </p:spPr>
      </p:pic>
      <p:pic>
        <p:nvPicPr>
          <p:cNvPr id="5" name="Afbeelding 4" descr="Afbeelding met tekst, Lettertype, schermopname, Elektrisch blauw&#10;&#10;Door AI gegenereerde inhoud is mogelijk onjuist.">
            <a:extLst>
              <a:ext uri="{FF2B5EF4-FFF2-40B4-BE49-F238E27FC236}">
                <a16:creationId xmlns:a16="http://schemas.microsoft.com/office/drawing/2014/main" id="{37981181-177B-A2C8-4F89-F7DFB6DA5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781" y="340651"/>
            <a:ext cx="6032437" cy="1800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8FD1B49-8353-4203-46CD-EB65160D6BF0}"/>
              </a:ext>
            </a:extLst>
          </p:cNvPr>
          <p:cNvSpPr txBox="1"/>
          <p:nvPr/>
        </p:nvSpPr>
        <p:spPr>
          <a:xfrm>
            <a:off x="3763780" y="2428406"/>
            <a:ext cx="72539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Slecht zien of blind zijn is een ernstige beperking van je mogelijkheden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Maar beseffen wij dat als ‘goed zienden’ wel?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0070C0"/>
                </a:solidFill>
                <a:effectLst/>
                <a:latin typeface="var(--typography_fonts_text)"/>
              </a:rPr>
              <a:t>En denken kerken wel voldoende na hoe zij blinden en slechtzienden kunnen helpen?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var(--typography_fonts_text)"/>
              </a:rPr>
              <a:t>En begrijpen we dat alles van hen meer energie vraagt dan van ons?</a:t>
            </a:r>
          </a:p>
        </p:txBody>
      </p:sp>
    </p:spTree>
    <p:extLst>
      <p:ext uri="{BB962C8B-B14F-4D97-AF65-F5344CB8AC3E}">
        <p14:creationId xmlns:p14="http://schemas.microsoft.com/office/powerpoint/2010/main" val="77632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75EB6-9733-0267-D2AC-4F590C15D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F94EA477-321A-7C4C-E4BD-D0B608EA7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E13936F6-1AAC-273D-ECD0-6A0CE568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EF8B8F2-FD98-A4E4-5AC4-C2A235864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symbool, logo, Graphics, Lettertype&#10;&#10;Door AI gegenereerde inhoud is mogelijk onjuist.">
            <a:extLst>
              <a:ext uri="{FF2B5EF4-FFF2-40B4-BE49-F238E27FC236}">
                <a16:creationId xmlns:a16="http://schemas.microsoft.com/office/drawing/2014/main" id="{8BF92EBB-6A79-FDB0-65EB-80B429828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6" y="718078"/>
            <a:ext cx="3240000" cy="3240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C9E21CD-2E70-CA54-4B55-B103221BAA09}"/>
              </a:ext>
            </a:extLst>
          </p:cNvPr>
          <p:cNvSpPr/>
          <p:nvPr/>
        </p:nvSpPr>
        <p:spPr>
          <a:xfrm>
            <a:off x="4027719" y="180594"/>
            <a:ext cx="806631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nl-NL" sz="3600" b="1" cap="none" spc="0" dirty="0">
                <a:ln/>
                <a:solidFill>
                  <a:schemeClr val="accent4"/>
                </a:solidFill>
                <a:effectLst/>
              </a:rPr>
              <a:t>Het zicht van iemand met</a:t>
            </a:r>
            <a:br>
              <a:rPr lang="nl-NL" sz="3600" b="1" cap="none" spc="0" dirty="0">
                <a:ln/>
                <a:solidFill>
                  <a:schemeClr val="accent4"/>
                </a:solidFill>
                <a:effectLst/>
              </a:rPr>
            </a:br>
            <a:r>
              <a:rPr lang="nl-NL" sz="4800" b="1" cap="none" spc="0" dirty="0">
                <a:ln/>
                <a:solidFill>
                  <a:schemeClr val="accent4"/>
                </a:solidFill>
                <a:effectLst/>
              </a:rPr>
              <a:t>Staar</a:t>
            </a:r>
            <a:endParaRPr lang="nl-NL" sz="48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Afbeelding 3" descr="Afbeelding met tekst, algebra, ontvangst&#10;&#10;Door AI gegenereerde inhoud is mogelijk onjuist.">
            <a:extLst>
              <a:ext uri="{FF2B5EF4-FFF2-40B4-BE49-F238E27FC236}">
                <a16:creationId xmlns:a16="http://schemas.microsoft.com/office/drawing/2014/main" id="{F8E5A565-8D41-2B54-41B8-8124A960B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719" y="1413956"/>
            <a:ext cx="4380964" cy="44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9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B4F9E-F0B3-E2EF-5AEA-EA6C9D880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1C258B53-A83C-EAF0-2DF9-27F5EC700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9987A7B5-E36E-B05E-F8E3-BEC77CBB0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EC42CD0-119C-0D07-95BB-154CE3095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symbool, logo, Graphics, Lettertype&#10;&#10;Door AI gegenereerde inhoud is mogelijk onjuist.">
            <a:extLst>
              <a:ext uri="{FF2B5EF4-FFF2-40B4-BE49-F238E27FC236}">
                <a16:creationId xmlns:a16="http://schemas.microsoft.com/office/drawing/2014/main" id="{E4DB9FD8-4428-9616-FE36-416565D85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6" y="718078"/>
            <a:ext cx="3240000" cy="3240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1196A0E-BB38-B3F1-6B0D-F4A3252CEE5B}"/>
              </a:ext>
            </a:extLst>
          </p:cNvPr>
          <p:cNvSpPr/>
          <p:nvPr/>
        </p:nvSpPr>
        <p:spPr>
          <a:xfrm>
            <a:off x="4027719" y="180594"/>
            <a:ext cx="806631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nl-NL" sz="3600" b="1" cap="none" spc="0" dirty="0">
                <a:ln/>
                <a:solidFill>
                  <a:schemeClr val="accent4"/>
                </a:solidFill>
                <a:effectLst/>
              </a:rPr>
              <a:t>Het zicht van iemand met</a:t>
            </a:r>
            <a:br>
              <a:rPr lang="nl-NL" sz="3600" b="1" cap="none" spc="0" dirty="0">
                <a:ln/>
                <a:solidFill>
                  <a:schemeClr val="accent4"/>
                </a:solidFill>
                <a:effectLst/>
              </a:rPr>
            </a:br>
            <a:r>
              <a:rPr lang="nl-NL" sz="4800" b="1" cap="none" spc="0" dirty="0">
                <a:ln/>
                <a:solidFill>
                  <a:schemeClr val="accent4"/>
                </a:solidFill>
                <a:effectLst/>
              </a:rPr>
              <a:t>Maculadegeneratie</a:t>
            </a:r>
            <a:endParaRPr lang="nl-NL" sz="48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5" name="Afbeelding 4" descr="Afbeelding met tekst, Lettertype, schermopname, wit&#10;&#10;Door AI gegenereerde inhoud is mogelijk onjuist.">
            <a:extLst>
              <a:ext uri="{FF2B5EF4-FFF2-40B4-BE49-F238E27FC236}">
                <a16:creationId xmlns:a16="http://schemas.microsoft.com/office/drawing/2014/main" id="{39AE4FA1-88F8-EE66-9B80-2A79C01D8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671" y="1492947"/>
            <a:ext cx="4501686" cy="45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87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8244</TotalTime>
  <Words>834</Words>
  <Application>Microsoft Macintosh PowerPoint</Application>
  <PresentationFormat>Breedbeeld</PresentationFormat>
  <Paragraphs>92</Paragraphs>
  <Slides>19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var(--typography_fonts_text)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Gerald Werkman | LPB media</dc:creator>
  <cp:lastModifiedBy>Gerald Werkman | LPB media</cp:lastModifiedBy>
  <cp:revision>59</cp:revision>
  <dcterms:created xsi:type="dcterms:W3CDTF">2024-09-04T09:46:54Z</dcterms:created>
  <dcterms:modified xsi:type="dcterms:W3CDTF">2026-03-03T08:29:48Z</dcterms:modified>
</cp:coreProperties>
</file>